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03" r:id="rId4"/>
    <p:sldId id="257" r:id="rId5"/>
    <p:sldId id="258" r:id="rId6"/>
    <p:sldId id="305" r:id="rId7"/>
    <p:sldId id="307" r:id="rId8"/>
    <p:sldId id="259" r:id="rId9"/>
    <p:sldId id="260" r:id="rId10"/>
    <p:sldId id="261" r:id="rId11"/>
    <p:sldId id="274" r:id="rId12"/>
    <p:sldId id="284" r:id="rId13"/>
    <p:sldId id="275" r:id="rId14"/>
    <p:sldId id="276" r:id="rId15"/>
    <p:sldId id="277" r:id="rId16"/>
    <p:sldId id="278" r:id="rId17"/>
    <p:sldId id="281" r:id="rId18"/>
    <p:sldId id="282" r:id="rId19"/>
    <p:sldId id="267" r:id="rId20"/>
    <p:sldId id="270" r:id="rId21"/>
    <p:sldId id="280" r:id="rId22"/>
    <p:sldId id="269" r:id="rId23"/>
    <p:sldId id="273" r:id="rId24"/>
    <p:sldId id="272" r:id="rId25"/>
    <p:sldId id="271" r:id="rId26"/>
    <p:sldId id="268" r:id="rId27"/>
    <p:sldId id="266" r:id="rId28"/>
    <p:sldId id="285" r:id="rId29"/>
    <p:sldId id="309"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microsoft.com/office/2007/relationships/media" Target="file:///C:\MCA\semester%204\main%20project\IOT\VID-20220621-WA0034.mp4" TargetMode="External"/><Relationship Id="rId1" Type="http://schemas.openxmlformats.org/officeDocument/2006/relationships/video" Target="file:///C:\MCA\semester%204\main%20project\IOT\VID-20220621-WA0034.mp4"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680"/>
            <a:ext cx="9144000" cy="2790825"/>
          </a:xfrm>
        </p:spPr>
        <p:txBody>
          <a:bodyPr>
            <a:normAutofit fontScale="90000"/>
          </a:bodyPr>
          <a:lstStyle/>
          <a:p>
            <a:r>
              <a:rPr lang="en-GB" altLang="en-US" b="1" dirty="0"/>
              <a:t>IOT based </a:t>
            </a:r>
            <a:r>
              <a:rPr lang="en-GB" altLang="en-US" b="1" dirty="0">
                <a:solidFill>
                  <a:schemeClr val="tx1"/>
                </a:solidFill>
              </a:rPr>
              <a:t>Smart Shopping Cart</a:t>
            </a:r>
            <a:r>
              <a:rPr lang="en-GB" altLang="en-US" b="1" dirty="0"/>
              <a:t> </a:t>
            </a:r>
            <a:br>
              <a:rPr lang="en-GB" altLang="en-US" b="1" dirty="0"/>
            </a:br>
            <a:br>
              <a:rPr lang="en-GB" altLang="en-US" b="1" dirty="0"/>
            </a:br>
            <a:r>
              <a:rPr lang="en-GB" altLang="en-US" b="1" dirty="0"/>
              <a:t>Using RFID and NodeMCU</a:t>
            </a:r>
            <a:endParaRPr lang="en-GB" altLang="en-US" b="1" dirty="0"/>
          </a:p>
        </p:txBody>
      </p:sp>
      <p:sp>
        <p:nvSpPr>
          <p:cNvPr id="3" name="Subtitle 2"/>
          <p:cNvSpPr>
            <a:spLocks noGrp="1"/>
          </p:cNvSpPr>
          <p:nvPr>
            <p:ph type="subTitle" idx="1"/>
          </p:nvPr>
        </p:nvSpPr>
        <p:spPr>
          <a:xfrm>
            <a:off x="1524000" y="3602355"/>
            <a:ext cx="9144000" cy="2740660"/>
          </a:xfrm>
        </p:spPr>
        <p:txBody>
          <a:bodyPr>
            <a:normAutofit fontScale="40000"/>
          </a:bodyPr>
          <a:lstStyle/>
          <a:p>
            <a:endParaRPr lang="en-US"/>
          </a:p>
          <a:p>
            <a:endParaRPr lang="en-US"/>
          </a:p>
          <a:p>
            <a:endParaRPr lang="en-US"/>
          </a:p>
          <a:p>
            <a:r>
              <a:rPr lang="en-GB" altLang="en-US"/>
              <a:t>                                         </a:t>
            </a:r>
            <a:endParaRPr lang="en-GB" altLang="en-US"/>
          </a:p>
          <a:p>
            <a:r>
              <a:rPr lang="en-GB" altLang="en-US"/>
              <a:t>                                                                                                                                                                            </a:t>
            </a:r>
            <a:r>
              <a:rPr lang="en-GB" altLang="en-US" b="1"/>
              <a:t> </a:t>
            </a:r>
            <a:r>
              <a:rPr lang="en-GB" altLang="en-US" sz="4000" b="1">
                <a:latin typeface="Amiri" panose="00000500000000000000" charset="0"/>
                <a:cs typeface="Amiri" panose="00000500000000000000" charset="0"/>
              </a:rPr>
              <a:t>By,</a:t>
            </a:r>
            <a:endParaRPr lang="en-GB" altLang="en-US" sz="4000" b="1">
              <a:latin typeface="Amiri" panose="00000500000000000000" charset="0"/>
              <a:cs typeface="Amiri" panose="00000500000000000000" charset="0"/>
            </a:endParaRPr>
          </a:p>
          <a:p>
            <a:r>
              <a:rPr lang="en-GB" altLang="en-US" sz="4000" b="1">
                <a:latin typeface="Amiri" panose="00000500000000000000" charset="0"/>
                <a:cs typeface="Amiri" panose="00000500000000000000" charset="0"/>
              </a:rPr>
              <a:t>                                                                                                Snephia Sevi</a:t>
            </a:r>
            <a:endParaRPr lang="en-GB" altLang="en-US" sz="4000" b="1">
              <a:latin typeface="Amiri" panose="00000500000000000000" charset="0"/>
              <a:cs typeface="Amiri" panose="00000500000000000000" charset="0"/>
            </a:endParaRPr>
          </a:p>
          <a:p>
            <a:r>
              <a:rPr lang="en-GB" altLang="en-US" sz="4000" b="1">
                <a:latin typeface="Amiri" panose="00000500000000000000" charset="0"/>
                <a:cs typeface="Amiri" panose="00000500000000000000" charset="0"/>
              </a:rPr>
              <a:t>                                                                                                              S4 MCA 2020 B batch</a:t>
            </a:r>
            <a:endParaRPr lang="en-GB" altLang="en-US" b="1"/>
          </a:p>
          <a:p>
            <a:r>
              <a:rPr lang="en-GB" altLang="en-US"/>
              <a:t>                               </a:t>
            </a:r>
            <a:endParaRPr lang="en-GB"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17725"/>
            <a:ext cx="10515600" cy="1325563"/>
          </a:xfrm>
        </p:spPr>
        <p:txBody>
          <a:bodyPr/>
          <a:p>
            <a:r>
              <a:rPr lang="en-GB" altLang="en-US" b="1"/>
              <a:t>                           </a:t>
            </a:r>
            <a:r>
              <a:rPr lang="en-GB" altLang="en-US" sz="5400" b="1"/>
              <a:t>Screenshots</a:t>
            </a:r>
            <a:endParaRPr lang="en-GB" altLang="en-US" sz="54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0250" y="365125"/>
            <a:ext cx="10623550" cy="457835"/>
          </a:xfrm>
        </p:spPr>
        <p:txBody>
          <a:bodyPr>
            <a:normAutofit fontScale="90000"/>
          </a:bodyPr>
          <a:p>
            <a:r>
              <a:rPr lang="en-GB" altLang="en-US"/>
              <a:t>To identify RFID Tag , read it’s unique code</a:t>
            </a:r>
            <a:endParaRPr lang="en-GB" altLang="en-US"/>
          </a:p>
        </p:txBody>
      </p:sp>
      <p:pic>
        <p:nvPicPr>
          <p:cNvPr id="4" name="Content Placeholder 3" descr="rfid_reader"/>
          <p:cNvPicPr>
            <a:picLocks noChangeAspect="1"/>
          </p:cNvPicPr>
          <p:nvPr>
            <p:ph idx="1"/>
          </p:nvPr>
        </p:nvPicPr>
        <p:blipFill>
          <a:blip r:embed="rId1"/>
          <a:stretch>
            <a:fillRect/>
          </a:stretch>
        </p:blipFill>
        <p:spPr>
          <a:xfrm>
            <a:off x="3485515" y="770890"/>
            <a:ext cx="4864100" cy="6021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
          <p:cNvPicPr>
            <a:picLocks noChangeAspect="1"/>
          </p:cNvPicPr>
          <p:nvPr>
            <p:ph idx="1"/>
          </p:nvPr>
        </p:nvPicPr>
        <p:blipFill>
          <a:blip r:embed="rId1"/>
          <a:stretch>
            <a:fillRect/>
          </a:stretch>
        </p:blipFill>
        <p:spPr>
          <a:xfrm>
            <a:off x="2433955" y="635"/>
            <a:ext cx="6275705" cy="6856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2"/>
          <p:cNvPicPr>
            <a:picLocks noChangeAspect="1"/>
          </p:cNvPicPr>
          <p:nvPr>
            <p:ph idx="1"/>
          </p:nvPr>
        </p:nvPicPr>
        <p:blipFill>
          <a:blip r:embed="rId1"/>
          <a:stretch>
            <a:fillRect/>
          </a:stretch>
        </p:blipFill>
        <p:spPr>
          <a:xfrm>
            <a:off x="2312035" y="635"/>
            <a:ext cx="6485255" cy="6856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3"/>
          <p:cNvPicPr>
            <a:picLocks noChangeAspect="1"/>
          </p:cNvPicPr>
          <p:nvPr>
            <p:ph idx="1"/>
          </p:nvPr>
        </p:nvPicPr>
        <p:blipFill>
          <a:blip r:embed="rId1"/>
          <a:stretch>
            <a:fillRect/>
          </a:stretch>
        </p:blipFill>
        <p:spPr>
          <a:xfrm>
            <a:off x="590550" y="-635"/>
            <a:ext cx="10763250" cy="6730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4"/>
          <p:cNvPicPr>
            <a:picLocks noChangeAspect="1"/>
          </p:cNvPicPr>
          <p:nvPr>
            <p:ph idx="1"/>
          </p:nvPr>
        </p:nvPicPr>
        <p:blipFill>
          <a:blip r:embed="rId1"/>
          <a:stretch>
            <a:fillRect/>
          </a:stretch>
        </p:blipFill>
        <p:spPr>
          <a:xfrm>
            <a:off x="1733550" y="59055"/>
            <a:ext cx="7522210" cy="67983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5"/>
          <p:cNvPicPr>
            <a:picLocks noChangeAspect="1"/>
          </p:cNvPicPr>
          <p:nvPr>
            <p:ph idx="1"/>
          </p:nvPr>
        </p:nvPicPr>
        <p:blipFill>
          <a:blip r:embed="rId1"/>
          <a:stretch>
            <a:fillRect/>
          </a:stretch>
        </p:blipFill>
        <p:spPr>
          <a:xfrm>
            <a:off x="1087120" y="0"/>
            <a:ext cx="8583295"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6"/>
          <p:cNvPicPr>
            <a:picLocks noChangeAspect="1"/>
          </p:cNvPicPr>
          <p:nvPr>
            <p:ph idx="1"/>
          </p:nvPr>
        </p:nvPicPr>
        <p:blipFill>
          <a:blip r:embed="rId1"/>
          <a:stretch>
            <a:fillRect/>
          </a:stretch>
        </p:blipFill>
        <p:spPr>
          <a:xfrm>
            <a:off x="2591435" y="-17780"/>
            <a:ext cx="6021705" cy="6875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70610" y="1962785"/>
            <a:ext cx="10515600" cy="1325563"/>
          </a:xfrm>
        </p:spPr>
        <p:txBody>
          <a:bodyPr/>
          <a:p>
            <a:r>
              <a:rPr lang="en-GB" altLang="en-US" b="1"/>
              <a:t>                          </a:t>
            </a:r>
            <a:r>
              <a:rPr lang="en-GB" altLang="en-US" sz="6600" b="1"/>
              <a:t>OUTPUT</a:t>
            </a:r>
            <a:endParaRPr lang="en-GB" altLang="en-US" sz="66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44855" y="365125"/>
            <a:ext cx="10608945" cy="457835"/>
          </a:xfrm>
        </p:spPr>
        <p:txBody>
          <a:bodyPr>
            <a:normAutofit fontScale="90000"/>
          </a:bodyPr>
          <a:p>
            <a:endParaRPr lang="en-GB" altLang="en-US"/>
          </a:p>
        </p:txBody>
      </p:sp>
      <p:pic>
        <p:nvPicPr>
          <p:cNvPr id="4" name="Content Placeholder 3" descr="20220622_000744"/>
          <p:cNvPicPr>
            <a:picLocks noChangeAspect="1"/>
          </p:cNvPicPr>
          <p:nvPr>
            <p:ph idx="1"/>
          </p:nvPr>
        </p:nvPicPr>
        <p:blipFill>
          <a:blip r:embed="rId1"/>
          <a:stretch>
            <a:fillRect/>
          </a:stretch>
        </p:blipFill>
        <p:spPr>
          <a:xfrm>
            <a:off x="744855" y="823595"/>
            <a:ext cx="10079355" cy="5986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Relevance of topic</a:t>
            </a:r>
            <a:endParaRPr lang="en-GB" altLang="en-US"/>
          </a:p>
        </p:txBody>
      </p:sp>
      <p:sp>
        <p:nvSpPr>
          <p:cNvPr id="3" name="Content Placeholder 2"/>
          <p:cNvSpPr>
            <a:spLocks noGrp="1"/>
          </p:cNvSpPr>
          <p:nvPr>
            <p:ph idx="1"/>
          </p:nvPr>
        </p:nvSpPr>
        <p:spPr/>
        <p:txBody>
          <a:bodyPr>
            <a:normAutofit lnSpcReduction="10000"/>
          </a:bodyPr>
          <a:p>
            <a:pPr>
              <a:lnSpc>
                <a:spcPct val="110000"/>
              </a:lnSpc>
            </a:pPr>
            <a:r>
              <a:rPr lang="en-GB" altLang="en-US">
                <a:latin typeface="Amiri" panose="00000500000000000000" charset="0"/>
                <a:cs typeface="Amiri" panose="00000500000000000000" charset="0"/>
              </a:rPr>
              <a:t>We all have waited in a queue for payment in shopping malls and other places, its very tiring and wastes a lot of time in the billing process. </a:t>
            </a:r>
            <a:endParaRPr lang="en-GB" altLang="en-US">
              <a:latin typeface="Amiri" panose="00000500000000000000" charset="0"/>
              <a:cs typeface="Amiri" panose="00000500000000000000" charset="0"/>
            </a:endParaRPr>
          </a:p>
          <a:p>
            <a:pPr>
              <a:lnSpc>
                <a:spcPct val="110000"/>
              </a:lnSpc>
            </a:pPr>
            <a:r>
              <a:rPr lang="en-GB" altLang="en-US">
                <a:latin typeface="Amiri" panose="00000500000000000000" charset="0"/>
                <a:cs typeface="Amiri" panose="00000500000000000000" charset="0"/>
              </a:rPr>
              <a:t>At billing counter customer may face problems like waiting and don’t know even they have sufficient money for the products they purchase.</a:t>
            </a:r>
            <a:endParaRPr lang="en-GB" altLang="en-US">
              <a:latin typeface="Amiri" panose="00000500000000000000" charset="0"/>
              <a:cs typeface="Amiri" panose="00000500000000000000" charset="0"/>
            </a:endParaRPr>
          </a:p>
          <a:p>
            <a:pPr>
              <a:lnSpc>
                <a:spcPct val="110000"/>
              </a:lnSpc>
            </a:pPr>
            <a:r>
              <a:rPr lang="en-GB" altLang="en-US">
                <a:latin typeface="Amiri" panose="00000500000000000000" charset="0"/>
                <a:cs typeface="Amiri" panose="00000500000000000000" charset="0"/>
              </a:rPr>
              <a:t>So it is relevant to  build a smart shopping cart with an inbuild RFID reader module ,NodeMCU and lcd display that not only reduces the waiting time but also makes the process very smooth and easy.</a:t>
            </a:r>
            <a:endParaRPr lang="en-GB" altLang="en-US">
              <a:latin typeface="Amiri" panose="00000500000000000000" charset="0"/>
              <a:cs typeface="Amiri" panose="00000500000000000000"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erial monitor"/>
          <p:cNvPicPr>
            <a:picLocks noChangeAspect="1"/>
          </p:cNvPicPr>
          <p:nvPr>
            <p:ph idx="1"/>
          </p:nvPr>
        </p:nvPicPr>
        <p:blipFill>
          <a:blip r:embed="rId1"/>
          <a:stretch>
            <a:fillRect/>
          </a:stretch>
        </p:blipFill>
        <p:spPr>
          <a:xfrm>
            <a:off x="433070" y="1085850"/>
            <a:ext cx="11325860" cy="5024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0730" y="365125"/>
            <a:ext cx="10593070" cy="441960"/>
          </a:xfrm>
        </p:spPr>
        <p:txBody>
          <a:bodyPr>
            <a:normAutofit fontScale="90000"/>
          </a:bodyPr>
          <a:p>
            <a:endParaRPr lang="en-GB" altLang="en-US"/>
          </a:p>
        </p:txBody>
      </p:sp>
      <p:pic>
        <p:nvPicPr>
          <p:cNvPr id="4" name="Content Placeholder 3" descr="UI1"/>
          <p:cNvPicPr>
            <a:picLocks noChangeAspect="1"/>
          </p:cNvPicPr>
          <p:nvPr>
            <p:ph idx="1"/>
          </p:nvPr>
        </p:nvPicPr>
        <p:blipFill>
          <a:blip r:embed="rId1"/>
          <a:stretch>
            <a:fillRect/>
          </a:stretch>
        </p:blipFill>
        <p:spPr>
          <a:xfrm>
            <a:off x="146685" y="988060"/>
            <a:ext cx="11898630" cy="51269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50545"/>
          </a:xfrm>
        </p:spPr>
        <p:txBody>
          <a:bodyPr>
            <a:normAutofit fontScale="90000"/>
          </a:bodyPr>
          <a:p>
            <a:endParaRPr lang="en-GB" altLang="en-US"/>
          </a:p>
        </p:txBody>
      </p:sp>
      <p:pic>
        <p:nvPicPr>
          <p:cNvPr id="4" name="Content Placeholder 3" descr="20220622_002026"/>
          <p:cNvPicPr>
            <a:picLocks noChangeAspect="1"/>
          </p:cNvPicPr>
          <p:nvPr>
            <p:ph idx="1"/>
          </p:nvPr>
        </p:nvPicPr>
        <p:blipFill>
          <a:blip r:embed="rId1"/>
          <a:stretch>
            <a:fillRect/>
          </a:stretch>
        </p:blipFill>
        <p:spPr>
          <a:xfrm>
            <a:off x="356235" y="1143000"/>
            <a:ext cx="11009630" cy="5715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9135" y="365125"/>
            <a:ext cx="10654665" cy="380365"/>
          </a:xfrm>
        </p:spPr>
        <p:txBody>
          <a:bodyPr>
            <a:normAutofit fontScale="90000"/>
          </a:bodyPr>
          <a:p>
            <a:endParaRPr lang="en-GB" altLang="en-US"/>
          </a:p>
        </p:txBody>
      </p:sp>
      <p:pic>
        <p:nvPicPr>
          <p:cNvPr id="4" name="Content Placeholder 3" descr="20220622_002239"/>
          <p:cNvPicPr>
            <a:picLocks noChangeAspect="1"/>
          </p:cNvPicPr>
          <p:nvPr>
            <p:ph idx="1"/>
          </p:nvPr>
        </p:nvPicPr>
        <p:blipFill>
          <a:blip r:embed="rId1"/>
          <a:stretch>
            <a:fillRect/>
          </a:stretch>
        </p:blipFill>
        <p:spPr>
          <a:xfrm>
            <a:off x="699770" y="836930"/>
            <a:ext cx="10265410" cy="6021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99795" y="365125"/>
            <a:ext cx="10454005" cy="410845"/>
          </a:xfrm>
        </p:spPr>
        <p:txBody>
          <a:bodyPr>
            <a:normAutofit fontScale="90000"/>
          </a:bodyPr>
          <a:p>
            <a:endParaRPr lang="en-GB" altLang="en-US"/>
          </a:p>
        </p:txBody>
      </p:sp>
      <p:pic>
        <p:nvPicPr>
          <p:cNvPr id="4" name="Content Placeholder 3" descr="20220622_001904"/>
          <p:cNvPicPr>
            <a:picLocks noChangeAspect="1"/>
          </p:cNvPicPr>
          <p:nvPr>
            <p:ph idx="1"/>
          </p:nvPr>
        </p:nvPicPr>
        <p:blipFill>
          <a:blip r:embed="rId1"/>
          <a:stretch>
            <a:fillRect/>
          </a:stretch>
        </p:blipFill>
        <p:spPr>
          <a:xfrm>
            <a:off x="254635" y="910590"/>
            <a:ext cx="11682730" cy="5699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46125" y="365125"/>
            <a:ext cx="10607675" cy="519430"/>
          </a:xfrm>
        </p:spPr>
        <p:txBody>
          <a:bodyPr>
            <a:normAutofit fontScale="90000"/>
          </a:bodyPr>
          <a:p>
            <a:endParaRPr lang="en-GB" altLang="en-US"/>
          </a:p>
        </p:txBody>
      </p:sp>
      <p:pic>
        <p:nvPicPr>
          <p:cNvPr id="4" name="Content Placeholder 3" descr="UI2"/>
          <p:cNvPicPr>
            <a:picLocks noChangeAspect="1"/>
          </p:cNvPicPr>
          <p:nvPr>
            <p:ph idx="1"/>
          </p:nvPr>
        </p:nvPicPr>
        <p:blipFill>
          <a:blip r:embed="rId1"/>
          <a:stretch>
            <a:fillRect/>
          </a:stretch>
        </p:blipFill>
        <p:spPr>
          <a:xfrm>
            <a:off x="467995" y="1205865"/>
            <a:ext cx="11164570" cy="4971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52145" y="225425"/>
            <a:ext cx="10515600" cy="426720"/>
          </a:xfrm>
        </p:spPr>
        <p:txBody>
          <a:bodyPr>
            <a:normAutofit fontScale="90000"/>
          </a:bodyPr>
          <a:p>
            <a:r>
              <a:rPr lang="en-GB" altLang="en-US" b="1"/>
              <a:t>Demonstration</a:t>
            </a:r>
            <a:endParaRPr lang="en-GB" altLang="en-US" b="1"/>
          </a:p>
        </p:txBody>
      </p:sp>
      <p:pic>
        <p:nvPicPr>
          <p:cNvPr id="4" name="VID-20220621-WA0034">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635" y="792480"/>
            <a:ext cx="12191365" cy="6064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video fullScrn="0">
              <p:cMediaNode mute="1">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art_img"/>
          <p:cNvPicPr>
            <a:picLocks noChangeAspect="1"/>
          </p:cNvPicPr>
          <p:nvPr>
            <p:ph idx="1"/>
          </p:nvPr>
        </p:nvPicPr>
        <p:blipFill>
          <a:blip r:embed="rId1"/>
          <a:stretch>
            <a:fillRect/>
          </a:stretch>
        </p:blipFill>
        <p:spPr>
          <a:xfrm>
            <a:off x="2887980" y="0"/>
            <a:ext cx="5461000" cy="68110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Conclusion</a:t>
            </a:r>
            <a:endParaRPr lang="en-GB" altLang="en-US"/>
          </a:p>
        </p:txBody>
      </p:sp>
      <p:sp>
        <p:nvSpPr>
          <p:cNvPr id="3" name="Content Placeholder 2"/>
          <p:cNvSpPr>
            <a:spLocks noGrp="1"/>
          </p:cNvSpPr>
          <p:nvPr>
            <p:ph idx="1"/>
          </p:nvPr>
        </p:nvSpPr>
        <p:spPr/>
        <p:txBody>
          <a:bodyPr>
            <a:noAutofit/>
          </a:bodyPr>
          <a:p>
            <a:pPr>
              <a:lnSpc>
                <a:spcPct val="100000"/>
              </a:lnSpc>
            </a:pPr>
            <a:r>
              <a:rPr lang="en-GB" altLang="en-US">
                <a:latin typeface="Amiri" panose="00000500000000000000" charset="0"/>
                <a:cs typeface="Amiri" panose="00000500000000000000" charset="0"/>
              </a:rPr>
              <a:t>As the Technology is developing rapidly day by day and the time is very precious to everyone there is a need to bring significant changes in the shopping procedure which is efficient and time saving. This project “IoT based Smart Shopping Cart Using RFID and NodeMCU ”,  brings a customer friendly cart where billing technique is improved. It is less time consuming as compared to regular billing technique. It is more reliable and provides ease for shopping. Here I conclude that the proposed system is time saving i.e. faster  check out process and also generates more revenue to the shopping mall as  more number of customers check out in less time.This system Reduces require number      of salesman at  the counter.</a:t>
            </a:r>
            <a:endParaRPr lang="en-GB" altLang="en-US">
              <a:latin typeface="Amiri" panose="00000500000000000000" charset="0"/>
              <a:cs typeface="Amiri" panose="00000500000000000000"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3260" y="2319655"/>
            <a:ext cx="10515600" cy="1325563"/>
          </a:xfrm>
        </p:spPr>
        <p:txBody>
          <a:bodyPr>
            <a:normAutofit fontScale="90000"/>
          </a:bodyPr>
          <a:p>
            <a:r>
              <a:rPr lang="en-GB" altLang="en-US" b="1">
                <a:sym typeface="+mn-ea"/>
              </a:rPr>
              <a:t>                           </a:t>
            </a:r>
            <a:br>
              <a:rPr lang="en-GB" altLang="en-US" b="1">
                <a:sym typeface="+mn-ea"/>
              </a:rPr>
            </a:br>
            <a:r>
              <a:rPr lang="en-GB" altLang="en-US" b="1">
                <a:sym typeface="+mn-ea"/>
              </a:rPr>
              <a:t>                           </a:t>
            </a:r>
            <a:r>
              <a:rPr lang="en-GB" altLang="en-US" sz="7335" b="1">
                <a:latin typeface="Amiri" panose="00000500000000000000" charset="0"/>
                <a:cs typeface="Amiri" panose="00000500000000000000" charset="0"/>
                <a:sym typeface="+mn-ea"/>
              </a:rPr>
              <a:t> Thankyou</a:t>
            </a:r>
            <a:br>
              <a:rPr lang="en-GB" altLang="en-US" sz="7335" b="1">
                <a:latin typeface="Amiri" panose="00000500000000000000" charset="0"/>
                <a:cs typeface="Amiri" panose="00000500000000000000" charset="0"/>
              </a:rPr>
            </a:br>
            <a:endParaRPr lang="en-GB" altLang="en-US" sz="7335">
              <a:latin typeface="Amiri" panose="00000500000000000000" charset="0"/>
              <a:cs typeface="Amiri" panose="00000500000000000000"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sz="4890">
                <a:sym typeface="+mn-ea"/>
              </a:rPr>
              <a:t>Description of project</a:t>
            </a:r>
            <a:br>
              <a:rPr lang="en-GB" altLang="en-US"/>
            </a:br>
            <a:endParaRPr lang="en-GB" altLang="en-US"/>
          </a:p>
        </p:txBody>
      </p:sp>
      <p:sp>
        <p:nvSpPr>
          <p:cNvPr id="3" name="Content Placeholder 2"/>
          <p:cNvSpPr>
            <a:spLocks noGrp="1"/>
          </p:cNvSpPr>
          <p:nvPr>
            <p:ph idx="1"/>
          </p:nvPr>
        </p:nvSpPr>
        <p:spPr/>
        <p:txBody>
          <a:bodyPr/>
          <a:p>
            <a:pPr>
              <a:lnSpc>
                <a:spcPct val="110000"/>
              </a:lnSpc>
            </a:pPr>
            <a:r>
              <a:rPr lang="en-GB" altLang="en-US">
                <a:latin typeface="Amiri" panose="00000500000000000000" charset="0"/>
                <a:cs typeface="Amiri" panose="00000500000000000000" charset="0"/>
                <a:sym typeface="+mn-ea"/>
              </a:rPr>
              <a:t>we use RFID cards and RFID readers with NodeMCU to build the Smart Shopping Cart project. The cart information and total value will be displayed on the webpage as well as on LCD. Each RFID card is associated with a certain product and an RFID reader is installed in the cart, which reads the product details like Price and Product details and sends them to NodeMCU ESP8266. Then NodeMCU process the available items and total value in the cart and send them to ESP8266 Webserver, which can be monitored on a web browser. </a:t>
            </a:r>
            <a:endParaRPr lang="en-GB" altLang="en-US">
              <a:latin typeface="Amiri" panose="00000500000000000000" charset="0"/>
              <a:cs typeface="Amiri" panose="00000500000000000000" charset="0"/>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a:sym typeface="+mn-ea"/>
              </a:rPr>
              <a:t>Objectives </a:t>
            </a:r>
            <a:br>
              <a:rPr lang="en-GB" altLang="en-US"/>
            </a:br>
            <a:endParaRPr lang="en-GB" altLang="en-US"/>
          </a:p>
        </p:txBody>
      </p:sp>
      <p:sp>
        <p:nvSpPr>
          <p:cNvPr id="3" name="Content Placeholder 2"/>
          <p:cNvSpPr>
            <a:spLocks noGrp="1"/>
          </p:cNvSpPr>
          <p:nvPr>
            <p:ph idx="1"/>
          </p:nvPr>
        </p:nvSpPr>
        <p:spPr/>
        <p:txBody>
          <a:bodyPr/>
          <a:p>
            <a:pPr>
              <a:lnSpc>
                <a:spcPct val="100000"/>
              </a:lnSpc>
            </a:pPr>
            <a:r>
              <a:rPr lang="en-GB" altLang="en-US">
                <a:sym typeface="+mn-ea"/>
              </a:rPr>
              <a:t>To bulid a smart shopping cart  which helps for shopping according to our budget.</a:t>
            </a:r>
            <a:endParaRPr lang="en-GB" altLang="en-US"/>
          </a:p>
          <a:p>
            <a:pPr>
              <a:lnSpc>
                <a:spcPct val="100000"/>
              </a:lnSpc>
            </a:pPr>
            <a:r>
              <a:rPr lang="en-GB" altLang="en-US">
                <a:sym typeface="+mn-ea"/>
              </a:rPr>
              <a:t>To build a Shopping cart with inbuild RFID reader module and lcd display.</a:t>
            </a:r>
            <a:endParaRPr lang="en-GB" altLang="en-US"/>
          </a:p>
          <a:p>
            <a:pPr>
              <a:lnSpc>
                <a:spcPct val="100000"/>
              </a:lnSpc>
            </a:pPr>
            <a:r>
              <a:rPr lang="en-GB" altLang="en-US">
                <a:sym typeface="+mn-ea"/>
              </a:rPr>
              <a:t>To create a web page for displaying total bill details of shopping.</a:t>
            </a:r>
            <a:endParaRPr lang="en-GB" altLang="en-US"/>
          </a:p>
          <a:p>
            <a:endParaRPr lang="en-GB"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Existing System</a:t>
            </a:r>
            <a:endParaRPr lang="en-GB" altLang="en-US"/>
          </a:p>
        </p:txBody>
      </p:sp>
      <p:sp>
        <p:nvSpPr>
          <p:cNvPr id="3" name="Content Placeholder 2"/>
          <p:cNvSpPr>
            <a:spLocks noGrp="1"/>
          </p:cNvSpPr>
          <p:nvPr>
            <p:ph idx="1"/>
          </p:nvPr>
        </p:nvSpPr>
        <p:spPr/>
        <p:txBody>
          <a:bodyPr/>
          <a:p>
            <a:r>
              <a:rPr lang="en-GB" altLang="en-US"/>
              <a:t>Customer enters into a shopping mall , collect items in the normal cart .</a:t>
            </a:r>
            <a:endParaRPr lang="en-GB" altLang="en-US"/>
          </a:p>
          <a:p>
            <a:r>
              <a:rPr lang="en-GB" altLang="en-US"/>
              <a:t>At the billing counter , by standing in queue , take each item one by one scanned using barcode reader and bill is generated.</a:t>
            </a:r>
            <a:endParaRPr lang="en-GB" altLang="en-US"/>
          </a:p>
          <a:p>
            <a:r>
              <a:rPr lang="en-GB" altLang="en-US"/>
              <a:t>There may be more number of counters , but there will be one person in the counter for doing all the billing process.It takes lot of our time.</a:t>
            </a:r>
            <a:endParaRPr lang="en-GB" altLang="en-US"/>
          </a:p>
          <a:p>
            <a:pPr marL="0" indent="0">
              <a:buNone/>
            </a:pPr>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Proposed System</a:t>
            </a:r>
            <a:endParaRPr lang="en-GB" altLang="en-US"/>
          </a:p>
        </p:txBody>
      </p:sp>
      <p:sp>
        <p:nvSpPr>
          <p:cNvPr id="3" name="Content Placeholder 2"/>
          <p:cNvSpPr>
            <a:spLocks noGrp="1"/>
          </p:cNvSpPr>
          <p:nvPr>
            <p:ph idx="1"/>
          </p:nvPr>
        </p:nvSpPr>
        <p:spPr/>
        <p:txBody>
          <a:bodyPr>
            <a:normAutofit fontScale="90000" lnSpcReduction="10000"/>
          </a:bodyPr>
          <a:p>
            <a:pPr>
              <a:lnSpc>
                <a:spcPct val="120000"/>
              </a:lnSpc>
            </a:pPr>
            <a:r>
              <a:rPr lang="en-GB" altLang="en-US" sz="3110">
                <a:latin typeface="Amiri" panose="00000500000000000000" charset="0"/>
                <a:cs typeface="Amiri" panose="00000500000000000000" charset="0"/>
                <a:sym typeface="+mn-ea"/>
              </a:rPr>
              <a:t>A smart shopping cart with an inbuild RFID reader module,NodeMCU and an lcd display.</a:t>
            </a:r>
            <a:endParaRPr lang="en-GB" altLang="en-US" sz="3110">
              <a:latin typeface="Amiri" panose="00000500000000000000" charset="0"/>
              <a:cs typeface="Amiri" panose="00000500000000000000" charset="0"/>
              <a:sym typeface="+mn-ea"/>
            </a:endParaRPr>
          </a:p>
          <a:p>
            <a:pPr>
              <a:lnSpc>
                <a:spcPct val="120000"/>
              </a:lnSpc>
            </a:pPr>
            <a:r>
              <a:rPr lang="en-GB" altLang="en-US" sz="3110">
                <a:latin typeface="Amiri" panose="00000500000000000000" charset="0"/>
                <a:cs typeface="Amiri" panose="00000500000000000000" charset="0"/>
                <a:sym typeface="+mn-ea"/>
              </a:rPr>
              <a:t>we use RFID cards and Each RFID card is associated with a certain product .The cart information and total value will be displayed on the webpage as well as on LCD. </a:t>
            </a:r>
            <a:endParaRPr lang="en-GB" altLang="en-US" sz="3110">
              <a:latin typeface="Amiri" panose="00000500000000000000" charset="0"/>
              <a:cs typeface="Amiri" panose="00000500000000000000" charset="0"/>
              <a:sym typeface="+mn-ea"/>
            </a:endParaRPr>
          </a:p>
          <a:p>
            <a:pPr marL="0" indent="0">
              <a:lnSpc>
                <a:spcPct val="100000"/>
              </a:lnSpc>
              <a:buNone/>
            </a:pPr>
            <a:endParaRPr lang="en-GB" altLang="en-US" sz="3110">
              <a:latin typeface="Amiri" panose="00000500000000000000" charset="0"/>
              <a:cs typeface="Amiri" panose="00000500000000000000" charset="0"/>
              <a:sym typeface="+mn-ea"/>
            </a:endParaRPr>
          </a:p>
          <a:p>
            <a:pPr marL="0" indent="0">
              <a:lnSpc>
                <a:spcPct val="100000"/>
              </a:lnSpc>
              <a:buNone/>
            </a:pPr>
            <a:endParaRPr lang="en-GB" altLang="en-US">
              <a:latin typeface="Amiri" panose="00000500000000000000" charset="0"/>
              <a:cs typeface="Amiri" panose="00000500000000000000" charset="0"/>
              <a:sym typeface="+mn-ea"/>
            </a:endParaRPr>
          </a:p>
          <a:p>
            <a:pPr marL="0" indent="0">
              <a:lnSpc>
                <a:spcPct val="100000"/>
              </a:lnSpc>
              <a:buNone/>
            </a:pPr>
            <a:r>
              <a:rPr lang="en-GB" altLang="en-US">
                <a:latin typeface="Amiri" panose="00000500000000000000" charset="0"/>
                <a:cs typeface="Amiri" panose="00000500000000000000" charset="0"/>
                <a:sym typeface="+mn-ea"/>
              </a:rPr>
              <a:t> </a:t>
            </a:r>
            <a:endParaRPr lang="en-GB" altLang="en-US">
              <a:latin typeface="Amiri" panose="00000500000000000000" charset="0"/>
              <a:cs typeface="Amiri" panose="00000500000000000000" charset="0"/>
              <a:sym typeface="+mn-ea"/>
            </a:endParaRPr>
          </a:p>
          <a:p>
            <a:pPr>
              <a:lnSpc>
                <a:spcPct val="100000"/>
              </a:lnSpc>
            </a:pPr>
            <a:endParaRPr lang="en-GB"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a:sym typeface="+mn-ea"/>
              </a:rPr>
              <a:t>modules identified</a:t>
            </a:r>
            <a:br>
              <a:rPr lang="en-GB" altLang="en-US"/>
            </a:br>
            <a:endParaRPr lang="en-GB" altLang="en-US"/>
          </a:p>
        </p:txBody>
      </p:sp>
      <p:sp>
        <p:nvSpPr>
          <p:cNvPr id="3" name="Content Placeholder 2"/>
          <p:cNvSpPr>
            <a:spLocks noGrp="1"/>
          </p:cNvSpPr>
          <p:nvPr>
            <p:ph idx="1"/>
          </p:nvPr>
        </p:nvSpPr>
        <p:spPr/>
        <p:txBody>
          <a:bodyPr/>
          <a:p>
            <a:r>
              <a:rPr lang="en-GB" altLang="en-US">
                <a:sym typeface="+mn-ea"/>
              </a:rPr>
              <a:t>RFID reader module</a:t>
            </a:r>
            <a:endParaRPr lang="en-GB" altLang="en-US"/>
          </a:p>
          <a:p>
            <a:r>
              <a:rPr lang="en-GB" altLang="en-US">
                <a:sym typeface="+mn-ea"/>
              </a:rPr>
              <a:t>lcd display module</a:t>
            </a:r>
            <a:endParaRPr lang="en-GB" altLang="en-US"/>
          </a:p>
          <a:p>
            <a:r>
              <a:rPr lang="en-GB" altLang="en-US">
                <a:sym typeface="+mn-ea"/>
              </a:rPr>
              <a:t>web page view module</a:t>
            </a:r>
            <a:endParaRPr lang="en-GB" altLang="en-US"/>
          </a:p>
          <a:p>
            <a:endParaRPr lang="en-GB"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a:sym typeface="+mn-ea"/>
              </a:rPr>
              <a:t>Circuit Diagram</a:t>
            </a:r>
            <a:br>
              <a:rPr lang="en-GB" altLang="en-US"/>
            </a:br>
            <a:endParaRPr lang="en-GB" altLang="en-US"/>
          </a:p>
        </p:txBody>
      </p:sp>
      <p:pic>
        <p:nvPicPr>
          <p:cNvPr id="4" name="Content Placeholder 3" descr="circuit-diagram"/>
          <p:cNvPicPr>
            <a:picLocks noChangeAspect="1"/>
          </p:cNvPicPr>
          <p:nvPr>
            <p:ph idx="1"/>
          </p:nvPr>
        </p:nvPicPr>
        <p:blipFill>
          <a:blip r:embed="rId1"/>
          <a:srcRect l="1711"/>
          <a:stretch>
            <a:fillRect/>
          </a:stretch>
        </p:blipFill>
        <p:spPr>
          <a:xfrm>
            <a:off x="1683385" y="1362075"/>
            <a:ext cx="8622665" cy="5158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a:sym typeface="+mn-ea"/>
              </a:rPr>
              <a:t>Electronic components required</a:t>
            </a:r>
            <a:br>
              <a:rPr lang="en-GB" altLang="en-US"/>
            </a:br>
            <a:endParaRPr lang="en-GB" altLang="en-US"/>
          </a:p>
        </p:txBody>
      </p:sp>
      <p:sp>
        <p:nvSpPr>
          <p:cNvPr id="3" name="Content Placeholder 2"/>
          <p:cNvSpPr>
            <a:spLocks noGrp="1"/>
          </p:cNvSpPr>
          <p:nvPr>
            <p:ph idx="1"/>
          </p:nvPr>
        </p:nvSpPr>
        <p:spPr/>
        <p:txBody>
          <a:bodyPr/>
          <a:p>
            <a:r>
              <a:rPr lang="en-GB" altLang="en-US">
                <a:sym typeface="+mn-ea"/>
              </a:rPr>
              <a:t>ESP8266 NodeMCU -1</a:t>
            </a:r>
            <a:endParaRPr lang="en-GB" altLang="en-US"/>
          </a:p>
          <a:p>
            <a:r>
              <a:rPr lang="en-GB" altLang="en-US">
                <a:sym typeface="+mn-ea"/>
              </a:rPr>
              <a:t>16*2 Alphanumeric LCD-1</a:t>
            </a:r>
            <a:endParaRPr lang="en-GB" altLang="en-US"/>
          </a:p>
          <a:p>
            <a:r>
              <a:rPr lang="en-GB" altLang="en-US">
                <a:sym typeface="+mn-ea"/>
              </a:rPr>
              <a:t>I2C module for 16*2 LCD-1</a:t>
            </a:r>
            <a:endParaRPr lang="en-GB" altLang="en-US"/>
          </a:p>
          <a:p>
            <a:r>
              <a:rPr lang="en-GB" altLang="en-US">
                <a:sym typeface="+mn-ea"/>
              </a:rPr>
              <a:t>4 pin Tactile switch-1</a:t>
            </a:r>
            <a:endParaRPr lang="en-GB" altLang="en-US"/>
          </a:p>
          <a:p>
            <a:r>
              <a:rPr lang="en-GB" altLang="en-US">
                <a:sym typeface="+mn-ea"/>
              </a:rPr>
              <a:t>EM18 RFID Reader-1</a:t>
            </a:r>
            <a:endParaRPr lang="en-GB" altLang="en-US"/>
          </a:p>
          <a:p>
            <a:r>
              <a:rPr lang="en-GB" altLang="en-US">
                <a:sym typeface="+mn-ea"/>
              </a:rPr>
              <a:t>RFID tags</a:t>
            </a:r>
            <a:endParaRPr lang="en-GB" altLang="en-US"/>
          </a:p>
          <a:p>
            <a:pPr marL="0" indent="0">
              <a:buNone/>
            </a:pPr>
            <a:endParaRPr lang="en-GB" altLang="en-US"/>
          </a:p>
          <a:p>
            <a:endParaRPr lang="en-GB"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3589</Words>
  <Application>WPS Presentation</Application>
  <PresentationFormat>Widescreen</PresentationFormat>
  <Paragraphs>78</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SimSun</vt:lpstr>
      <vt:lpstr>Wingdings</vt:lpstr>
      <vt:lpstr>Amiri</vt:lpstr>
      <vt:lpstr>Calibri Light</vt:lpstr>
      <vt:lpstr>Calibri</vt:lpstr>
      <vt:lpstr>Microsoft YaHei</vt:lpstr>
      <vt:lpstr>Arial Unicode MS</vt:lpstr>
      <vt:lpstr>Yu Gothic UI Semibold</vt:lpstr>
      <vt:lpstr>Office Theme</vt:lpstr>
      <vt:lpstr>IOT based Smart Shopping Cart   Using RFID and NodeMCU</vt:lpstr>
      <vt:lpstr>Relevance of topic</vt:lpstr>
      <vt:lpstr>Description of project </vt:lpstr>
      <vt:lpstr>Objectives  </vt:lpstr>
      <vt:lpstr>Existing System</vt:lpstr>
      <vt:lpstr>Proposed System</vt:lpstr>
      <vt:lpstr>modules identified </vt:lpstr>
      <vt:lpstr>Circuit Diagram </vt:lpstr>
      <vt:lpstr>Electronic components required </vt:lpstr>
      <vt:lpstr>                           Screenshots</vt:lpstr>
      <vt:lpstr>To identify RFID Tag , read it’s unique code</vt:lpstr>
      <vt:lpstr>PowerPoint 演示文稿</vt:lpstr>
      <vt:lpstr>PowerPoint 演示文稿</vt:lpstr>
      <vt:lpstr>PowerPoint 演示文稿</vt:lpstr>
      <vt:lpstr>PowerPoint 演示文稿</vt:lpstr>
      <vt:lpstr>PowerPoint 演示文稿</vt:lpstr>
      <vt:lpstr>PowerPoint 演示文稿</vt:lpstr>
      <vt:lpstr>                          OUTPUT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Demonstration</vt:lpstr>
      <vt:lpstr>PowerPoint 演示文稿</vt:lpstr>
      <vt:lpstr>PowerPoint 演示文稿</vt:lpstr>
      <vt:lpstr>                                                        Thankyou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Shopping Cart   Using RFID and NodeMCU</dc:title>
  <dc:creator/>
  <cp:lastModifiedBy>savi</cp:lastModifiedBy>
  <cp:revision>5</cp:revision>
  <dcterms:created xsi:type="dcterms:W3CDTF">2022-06-21T18:15:00Z</dcterms:created>
  <dcterms:modified xsi:type="dcterms:W3CDTF">2022-07-07T05:41:02Z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CDF853AA21A3445FBE2750CAEC6C521C</vt:lpwstr>
  </property>
  <property fmtid="{D5CDD505-2E9C-101B-9397-08002B2CF9AE}" pid="3" name="KSOProductBuildVer">
    <vt:lpwstr>2057-11.2.0.11191</vt:lpwstr>
  </property>
</Properties>
</file>